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g>
</file>

<file path=ppt/media/image3.jp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B06A7-9F68-C929-A857-8BF925809A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1D0B2E-67D3-3500-E68D-3CA7B5459B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1242FA1-D311-B330-E47E-3C1F1EFE1276}"/>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29FA068D-F9D7-C874-307B-94A173182A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23F4DDA-8565-4C9B-0AEC-588C67DF54EF}"/>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630203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79718-C7BE-DAD0-AE5C-9E3DA26875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B066EE-5CF9-0FE0-0C08-74621669E2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68D15A-F188-8556-12DD-E2A139526925}"/>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74438B6A-2493-019A-DA09-83462AE11C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E6B57F-FD1F-D153-7D8F-128AE39A4E31}"/>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3773783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7DFD53-7073-613B-B256-C4A6AB585F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0961943-9D21-634D-E9D6-54CCE221EA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4FFB88-8B93-4398-34CE-11A6A9B31C76}"/>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D2AE6E42-2BB1-9939-9E42-EBF5012484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77FFA2-42E9-1C7E-6C79-FFAD6D4B167A}"/>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245766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B1FDD-CAEB-DE94-C587-65931C3C13F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57549F1-1840-F283-B013-623677E0D8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766C8D-F61C-3C4F-4EA5-712E5CD4AF53}"/>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0A65EAA7-F058-169D-BA16-E07AEDA53A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02984A-E9DA-6D8C-4B5C-EC7590F07ACB}"/>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674042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3F503-7099-2CD2-E1E2-280D41B833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89503D2-6FF9-E424-2AF9-C4B48F1D0B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7AD886-E560-7C94-0F6A-7A2D25C814D6}"/>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A3F1BDC4-5335-2848-B953-CCB63361C1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93A29B-5880-53C0-51D0-9566281A74BF}"/>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2029983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373A-9AA0-32F2-FC32-91D4A7DF2A5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5EE2A29-09AB-9A38-EACE-42D3050918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E1878A1-80E4-C8EF-7C22-0B20F33EFC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2404ED4-B30C-E3E6-CB6F-B487FBFAC5A8}"/>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6" name="Footer Placeholder 5">
            <a:extLst>
              <a:ext uri="{FF2B5EF4-FFF2-40B4-BE49-F238E27FC236}">
                <a16:creationId xmlns:a16="http://schemas.microsoft.com/office/drawing/2014/main" id="{2CF92B47-E648-753C-1114-58B41FB574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B8EBE8-2A59-9997-3B22-8D755BA60784}"/>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746091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697E5-E856-A38F-C223-E40378ACBD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FB1B72-53CC-9E06-9527-985D58BBFE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9CFA13-2CB2-DCB0-F4EA-AA66521E2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C80DA66-7F72-9F09-464A-205827CE45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B439A6-3FD8-3C91-DBC8-D60861BA5A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33D1389-4AA5-17A6-98E9-B46CE282CF27}"/>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8" name="Footer Placeholder 7">
            <a:extLst>
              <a:ext uri="{FF2B5EF4-FFF2-40B4-BE49-F238E27FC236}">
                <a16:creationId xmlns:a16="http://schemas.microsoft.com/office/drawing/2014/main" id="{4F19A2F7-2D50-8087-6AAE-21E1CA6DEB1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FB54162-01B6-3C44-06A4-9C6DE21AB55D}"/>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819702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6DA37-E8C0-5032-2522-4011F35D5F3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98499BC-0A08-AE75-316D-C3F2333DB39C}"/>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4" name="Footer Placeholder 3">
            <a:extLst>
              <a:ext uri="{FF2B5EF4-FFF2-40B4-BE49-F238E27FC236}">
                <a16:creationId xmlns:a16="http://schemas.microsoft.com/office/drawing/2014/main" id="{AE8F0E57-C1EE-703B-D554-D64969EFEE6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D60F8EE-5300-5339-ADD5-D8D3BDA379F5}"/>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360864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ABA70B-4133-5807-35D0-6ED63CFC0574}"/>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3" name="Footer Placeholder 2">
            <a:extLst>
              <a:ext uri="{FF2B5EF4-FFF2-40B4-BE49-F238E27FC236}">
                <a16:creationId xmlns:a16="http://schemas.microsoft.com/office/drawing/2014/main" id="{A13E1688-3651-147A-D5A9-5072520A753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832579-1E7F-D38A-E551-EC842D61CC86}"/>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1834216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91D3C-4E19-D215-4D81-808A2013AC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35F47C7-BAB9-B126-FE8B-78656A38D8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EB9DD09-E462-BD1F-8622-D69AEBBB98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BC6311-187E-61DB-3B85-5D96A1CE9610}"/>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6" name="Footer Placeholder 5">
            <a:extLst>
              <a:ext uri="{FF2B5EF4-FFF2-40B4-BE49-F238E27FC236}">
                <a16:creationId xmlns:a16="http://schemas.microsoft.com/office/drawing/2014/main" id="{BA6AFC67-AEE8-FE3D-451B-5EBC4F973D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701839-9C48-AB88-41FD-B97E071B5216}"/>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598158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5C588-E996-CD8B-B181-B7EC745061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139558-872E-8CFE-582E-55A226FA52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CEA1980-F3F6-4656-52B1-2B37D4D16E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B5DD76-DCC6-5B94-2BA4-CB0119613527}"/>
              </a:ext>
            </a:extLst>
          </p:cNvPr>
          <p:cNvSpPr>
            <a:spLocks noGrp="1"/>
          </p:cNvSpPr>
          <p:nvPr>
            <p:ph type="dt" sz="half" idx="10"/>
          </p:nvPr>
        </p:nvSpPr>
        <p:spPr/>
        <p:txBody>
          <a:bodyPr/>
          <a:lstStyle/>
          <a:p>
            <a:fld id="{DCF717E7-3C7F-4544-BA26-E209A46ED7DA}" type="datetimeFigureOut">
              <a:rPr lang="en-IN" smtClean="0"/>
              <a:t>01-08-2023</a:t>
            </a:fld>
            <a:endParaRPr lang="en-IN"/>
          </a:p>
        </p:txBody>
      </p:sp>
      <p:sp>
        <p:nvSpPr>
          <p:cNvPr id="6" name="Footer Placeholder 5">
            <a:extLst>
              <a:ext uri="{FF2B5EF4-FFF2-40B4-BE49-F238E27FC236}">
                <a16:creationId xmlns:a16="http://schemas.microsoft.com/office/drawing/2014/main" id="{243E3F91-B3F7-E7DE-723D-98E731E9CE7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81036E4-43AC-799D-A83E-A69CC8903D81}"/>
              </a:ext>
            </a:extLst>
          </p:cNvPr>
          <p:cNvSpPr>
            <a:spLocks noGrp="1"/>
          </p:cNvSpPr>
          <p:nvPr>
            <p:ph type="sldNum" sz="quarter" idx="12"/>
          </p:nvPr>
        </p:nvSpPr>
        <p:spPr/>
        <p:txBody>
          <a:bodyPr/>
          <a:lstStyle/>
          <a:p>
            <a:fld id="{18595C56-8DE0-4159-9081-0406CA96E586}" type="slidenum">
              <a:rPr lang="en-IN" smtClean="0"/>
              <a:t>‹#›</a:t>
            </a:fld>
            <a:endParaRPr lang="en-IN"/>
          </a:p>
        </p:txBody>
      </p:sp>
    </p:spTree>
    <p:extLst>
      <p:ext uri="{BB962C8B-B14F-4D97-AF65-F5344CB8AC3E}">
        <p14:creationId xmlns:p14="http://schemas.microsoft.com/office/powerpoint/2010/main" val="3786165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2358E9-5A72-5ED9-8EC0-F1E7DB2C5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A5757EF-4460-23A6-C3BD-261EA7EDF3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C3F710-8D0A-4581-09F5-C6D5B5F0A0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F717E7-3C7F-4544-BA26-E209A46ED7DA}" type="datetimeFigureOut">
              <a:rPr lang="en-IN" smtClean="0"/>
              <a:t>01-08-2023</a:t>
            </a:fld>
            <a:endParaRPr lang="en-IN"/>
          </a:p>
        </p:txBody>
      </p:sp>
      <p:sp>
        <p:nvSpPr>
          <p:cNvPr id="5" name="Footer Placeholder 4">
            <a:extLst>
              <a:ext uri="{FF2B5EF4-FFF2-40B4-BE49-F238E27FC236}">
                <a16:creationId xmlns:a16="http://schemas.microsoft.com/office/drawing/2014/main" id="{9566A52A-BE2C-73EF-DD55-DC28FA6F27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B138590-3088-F2C7-3FB9-53F3A87870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595C56-8DE0-4159-9081-0406CA96E586}" type="slidenum">
              <a:rPr lang="en-IN" smtClean="0"/>
              <a:t>‹#›</a:t>
            </a:fld>
            <a:endParaRPr lang="en-IN"/>
          </a:p>
        </p:txBody>
      </p:sp>
    </p:spTree>
    <p:extLst>
      <p:ext uri="{BB962C8B-B14F-4D97-AF65-F5344CB8AC3E}">
        <p14:creationId xmlns:p14="http://schemas.microsoft.com/office/powerpoint/2010/main" val="3523445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C19BE-A49D-DF5F-A48F-5D082525F97F}"/>
              </a:ext>
            </a:extLst>
          </p:cNvPr>
          <p:cNvSpPr>
            <a:spLocks noGrp="1"/>
          </p:cNvSpPr>
          <p:nvPr>
            <p:ph type="ctrTitle"/>
          </p:nvPr>
        </p:nvSpPr>
        <p:spPr>
          <a:xfrm>
            <a:off x="1304384" y="587525"/>
            <a:ext cx="9144000" cy="1267154"/>
          </a:xfrm>
        </p:spPr>
        <p:txBody>
          <a:bodyPr>
            <a:normAutofit fontScale="90000"/>
          </a:bodyPr>
          <a:lstStyle/>
          <a:p>
            <a:r>
              <a:rPr lang="en-IN" b="1" u="sng" dirty="0"/>
              <a:t>Data Analytics On Grocery Shopping</a:t>
            </a:r>
          </a:p>
        </p:txBody>
      </p:sp>
      <p:pic>
        <p:nvPicPr>
          <p:cNvPr id="5" name="Picture 4">
            <a:extLst>
              <a:ext uri="{FF2B5EF4-FFF2-40B4-BE49-F238E27FC236}">
                <a16:creationId xmlns:a16="http://schemas.microsoft.com/office/drawing/2014/main" id="{3CE2D1E9-2402-701B-D3D3-12A6FF26AE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9646" y="2632285"/>
            <a:ext cx="8053477" cy="3429000"/>
          </a:xfrm>
          <a:prstGeom prst="rect">
            <a:avLst/>
          </a:prstGeom>
        </p:spPr>
      </p:pic>
    </p:spTree>
    <p:extLst>
      <p:ext uri="{BB962C8B-B14F-4D97-AF65-F5344CB8AC3E}">
        <p14:creationId xmlns:p14="http://schemas.microsoft.com/office/powerpoint/2010/main" val="3212189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FBA-7174-1DDE-67F7-899DA552EFAB}"/>
              </a:ext>
            </a:extLst>
          </p:cNvPr>
          <p:cNvSpPr>
            <a:spLocks noGrp="1"/>
          </p:cNvSpPr>
          <p:nvPr>
            <p:ph type="title"/>
          </p:nvPr>
        </p:nvSpPr>
        <p:spPr>
          <a:xfrm>
            <a:off x="191219" y="123586"/>
            <a:ext cx="1456426" cy="851200"/>
          </a:xfrm>
        </p:spPr>
        <p:txBody>
          <a:bodyPr/>
          <a:lstStyle/>
          <a:p>
            <a:r>
              <a:rPr lang="en-IN" b="1" u="sng" dirty="0"/>
              <a:t>Plan</a:t>
            </a:r>
          </a:p>
        </p:txBody>
      </p:sp>
      <p:sp>
        <p:nvSpPr>
          <p:cNvPr id="3" name="Content Placeholder 2">
            <a:extLst>
              <a:ext uri="{FF2B5EF4-FFF2-40B4-BE49-F238E27FC236}">
                <a16:creationId xmlns:a16="http://schemas.microsoft.com/office/drawing/2014/main" id="{21CA327A-1A57-0CE2-5EB6-FEE697F16292}"/>
              </a:ext>
            </a:extLst>
          </p:cNvPr>
          <p:cNvSpPr>
            <a:spLocks noGrp="1"/>
          </p:cNvSpPr>
          <p:nvPr>
            <p:ph idx="1"/>
          </p:nvPr>
        </p:nvSpPr>
        <p:spPr>
          <a:xfrm>
            <a:off x="622540" y="3429000"/>
            <a:ext cx="10515600" cy="2901651"/>
          </a:xfrm>
        </p:spPr>
        <p:txBody>
          <a:bodyPr>
            <a:normAutofit fontScale="92500"/>
          </a:bodyPr>
          <a:lstStyle/>
          <a:p>
            <a:r>
              <a:rPr lang="en-IN" sz="2400" dirty="0"/>
              <a:t>Buying Groceries, the first thing comes into mind that what I can buy in groceries and that I need to decide before went to shop. So I will make a list of items to buy.</a:t>
            </a:r>
          </a:p>
          <a:p>
            <a:r>
              <a:rPr lang="en-IN" sz="2400" dirty="0"/>
              <a:t>Now a days there are two platforms available where </a:t>
            </a:r>
            <a:r>
              <a:rPr lang="en-IN" sz="2400" dirty="0" err="1"/>
              <a:t>i</a:t>
            </a:r>
            <a:r>
              <a:rPr lang="en-IN" sz="2400" dirty="0"/>
              <a:t> can buy Groceries i.e. Offline(Small Shops, Big Bazar, </a:t>
            </a:r>
            <a:r>
              <a:rPr lang="en-IN" sz="2400" dirty="0" err="1"/>
              <a:t>DMart</a:t>
            </a:r>
            <a:r>
              <a:rPr lang="en-IN" sz="2400" dirty="0"/>
              <a:t>) &amp; Online(</a:t>
            </a:r>
            <a:r>
              <a:rPr lang="en-IN" sz="2400" dirty="0" err="1"/>
              <a:t>Jiomart</a:t>
            </a:r>
            <a:r>
              <a:rPr lang="en-IN" sz="2400" dirty="0"/>
              <a:t>, Amazon, Flipkart, </a:t>
            </a:r>
            <a:r>
              <a:rPr lang="en-IN" sz="2400" dirty="0" err="1"/>
              <a:t>Danzo</a:t>
            </a:r>
            <a:r>
              <a:rPr lang="en-IN" sz="2400" dirty="0"/>
              <a:t> etc.)</a:t>
            </a:r>
          </a:p>
          <a:p>
            <a:r>
              <a:rPr lang="en-IN" sz="2400" dirty="0"/>
              <a:t>But then based on discounts </a:t>
            </a:r>
            <a:r>
              <a:rPr lang="en-IN" sz="2400" dirty="0" err="1"/>
              <a:t>i</a:t>
            </a:r>
            <a:r>
              <a:rPr lang="en-IN" sz="2400" dirty="0"/>
              <a:t> will decide where </a:t>
            </a:r>
            <a:r>
              <a:rPr lang="en-IN" sz="2400" dirty="0" err="1"/>
              <a:t>i</a:t>
            </a:r>
            <a:r>
              <a:rPr lang="en-IN" sz="2400" dirty="0"/>
              <a:t> can buy those groceries. Whether it is Offline or Online, So that I can save money and can spend to buy on other things.</a:t>
            </a:r>
          </a:p>
          <a:p>
            <a:pPr marL="0" indent="0">
              <a:buNone/>
            </a:pPr>
            <a:endParaRPr lang="en-IN" dirty="0"/>
          </a:p>
        </p:txBody>
      </p:sp>
      <p:pic>
        <p:nvPicPr>
          <p:cNvPr id="5" name="Picture 4">
            <a:extLst>
              <a:ext uri="{FF2B5EF4-FFF2-40B4-BE49-F238E27FC236}">
                <a16:creationId xmlns:a16="http://schemas.microsoft.com/office/drawing/2014/main" id="{F1342CED-564A-CAE0-2913-E02BC2E94B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3676" y="355346"/>
            <a:ext cx="3562709" cy="1986045"/>
          </a:xfrm>
          <a:prstGeom prst="rect">
            <a:avLst/>
          </a:prstGeom>
        </p:spPr>
      </p:pic>
      <p:pic>
        <p:nvPicPr>
          <p:cNvPr id="7" name="Picture 6">
            <a:extLst>
              <a:ext uri="{FF2B5EF4-FFF2-40B4-BE49-F238E27FC236}">
                <a16:creationId xmlns:a16="http://schemas.microsoft.com/office/drawing/2014/main" id="{DA5D7230-08D3-56CC-A1A8-5E2B60699F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1337" y="346356"/>
            <a:ext cx="3562709" cy="2004024"/>
          </a:xfrm>
          <a:prstGeom prst="rect">
            <a:avLst/>
          </a:prstGeom>
        </p:spPr>
      </p:pic>
      <p:sp>
        <p:nvSpPr>
          <p:cNvPr id="8" name="TextBox 7">
            <a:extLst>
              <a:ext uri="{FF2B5EF4-FFF2-40B4-BE49-F238E27FC236}">
                <a16:creationId xmlns:a16="http://schemas.microsoft.com/office/drawing/2014/main" id="{41AC6351-360D-2B86-FE84-2C826445F39F}"/>
              </a:ext>
            </a:extLst>
          </p:cNvPr>
          <p:cNvSpPr txBox="1"/>
          <p:nvPr/>
        </p:nvSpPr>
        <p:spPr>
          <a:xfrm>
            <a:off x="3795622" y="2467155"/>
            <a:ext cx="1777042" cy="369332"/>
          </a:xfrm>
          <a:prstGeom prst="rect">
            <a:avLst/>
          </a:prstGeom>
          <a:noFill/>
        </p:spPr>
        <p:txBody>
          <a:bodyPr wrap="square" rtlCol="0">
            <a:spAutoFit/>
          </a:bodyPr>
          <a:lstStyle/>
          <a:p>
            <a:r>
              <a:rPr lang="en-IN" b="1" dirty="0"/>
              <a:t>Online</a:t>
            </a:r>
          </a:p>
        </p:txBody>
      </p:sp>
      <p:sp>
        <p:nvSpPr>
          <p:cNvPr id="9" name="TextBox 8">
            <a:extLst>
              <a:ext uri="{FF2B5EF4-FFF2-40B4-BE49-F238E27FC236}">
                <a16:creationId xmlns:a16="http://schemas.microsoft.com/office/drawing/2014/main" id="{2BB7774A-AFA8-2209-EF1F-C72FD3110100}"/>
              </a:ext>
            </a:extLst>
          </p:cNvPr>
          <p:cNvSpPr txBox="1"/>
          <p:nvPr/>
        </p:nvSpPr>
        <p:spPr>
          <a:xfrm>
            <a:off x="8600536" y="2515864"/>
            <a:ext cx="1587261" cy="369332"/>
          </a:xfrm>
          <a:prstGeom prst="rect">
            <a:avLst/>
          </a:prstGeom>
          <a:noFill/>
        </p:spPr>
        <p:txBody>
          <a:bodyPr wrap="square" rtlCol="0">
            <a:spAutoFit/>
          </a:bodyPr>
          <a:lstStyle/>
          <a:p>
            <a:r>
              <a:rPr lang="en-IN" b="1" dirty="0"/>
              <a:t>Offline</a:t>
            </a:r>
          </a:p>
        </p:txBody>
      </p:sp>
    </p:spTree>
    <p:extLst>
      <p:ext uri="{BB962C8B-B14F-4D97-AF65-F5344CB8AC3E}">
        <p14:creationId xmlns:p14="http://schemas.microsoft.com/office/powerpoint/2010/main" val="50272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DE483-B704-A80C-964E-B89F6EF44C5C}"/>
              </a:ext>
            </a:extLst>
          </p:cNvPr>
          <p:cNvSpPr>
            <a:spLocks noGrp="1"/>
          </p:cNvSpPr>
          <p:nvPr>
            <p:ph type="title"/>
          </p:nvPr>
        </p:nvSpPr>
        <p:spPr>
          <a:xfrm>
            <a:off x="243696" y="199366"/>
            <a:ext cx="2301815" cy="739056"/>
          </a:xfrm>
        </p:spPr>
        <p:txBody>
          <a:bodyPr/>
          <a:lstStyle/>
          <a:p>
            <a:r>
              <a:rPr lang="en-IN" b="1" u="sng" dirty="0"/>
              <a:t>Prepare</a:t>
            </a:r>
          </a:p>
        </p:txBody>
      </p:sp>
      <p:sp>
        <p:nvSpPr>
          <p:cNvPr id="7" name="TextBox 6">
            <a:extLst>
              <a:ext uri="{FF2B5EF4-FFF2-40B4-BE49-F238E27FC236}">
                <a16:creationId xmlns:a16="http://schemas.microsoft.com/office/drawing/2014/main" id="{56367271-5E32-5214-8221-FE96D6695E7D}"/>
              </a:ext>
            </a:extLst>
          </p:cNvPr>
          <p:cNvSpPr txBox="1"/>
          <p:nvPr/>
        </p:nvSpPr>
        <p:spPr>
          <a:xfrm>
            <a:off x="243696" y="2030714"/>
            <a:ext cx="11524891" cy="2739211"/>
          </a:xfrm>
          <a:prstGeom prst="rect">
            <a:avLst/>
          </a:prstGeom>
          <a:noFill/>
        </p:spPr>
        <p:txBody>
          <a:bodyPr wrap="square" rtlCol="0">
            <a:spAutoFit/>
          </a:bodyPr>
          <a:lstStyle/>
          <a:p>
            <a:pPr marL="285750" indent="-285750">
              <a:buFont typeface="Arial" panose="020B0604020202020204" pitchFamily="34" charset="0"/>
              <a:buChar char="•"/>
            </a:pPr>
            <a:r>
              <a:rPr lang="en-IN" sz="2200" dirty="0"/>
              <a:t>Now </a:t>
            </a:r>
            <a:r>
              <a:rPr lang="en-IN" sz="2200" dirty="0" err="1"/>
              <a:t>i</a:t>
            </a:r>
            <a:r>
              <a:rPr lang="en-IN" sz="2200" dirty="0"/>
              <a:t> will compare the prices of Offline &amp; Online stores most probably. So that </a:t>
            </a:r>
            <a:r>
              <a:rPr lang="en-IN" sz="2200" dirty="0" err="1"/>
              <a:t>i</a:t>
            </a:r>
            <a:r>
              <a:rPr lang="en-IN" sz="2200" dirty="0"/>
              <a:t> would get to know which platform is giving more discounts and less liability on Delivery or other charges.</a:t>
            </a:r>
          </a:p>
          <a:p>
            <a:endParaRPr lang="en-IN" sz="2200" dirty="0"/>
          </a:p>
          <a:p>
            <a:pPr marL="285750" indent="-285750">
              <a:buFont typeface="Arial" panose="020B0604020202020204" pitchFamily="34" charset="0"/>
              <a:buChar char="•"/>
            </a:pPr>
            <a:r>
              <a:rPr lang="en-IN" sz="2200" dirty="0"/>
              <a:t>Once </a:t>
            </a:r>
            <a:r>
              <a:rPr lang="en-IN" sz="2200" dirty="0" err="1"/>
              <a:t>i</a:t>
            </a:r>
            <a:r>
              <a:rPr lang="en-IN" sz="2200" dirty="0"/>
              <a:t> decided to go for shopping on the platform which gives more discounts then I will prepare for the budget of shopping, based on the list of items.</a:t>
            </a:r>
          </a:p>
          <a:p>
            <a:endParaRPr lang="en-IN" sz="2200" dirty="0"/>
          </a:p>
          <a:p>
            <a:pPr marL="285750" indent="-285750">
              <a:buFont typeface="Arial" panose="020B0604020202020204" pitchFamily="34" charset="0"/>
              <a:buChar char="•"/>
            </a:pPr>
            <a:r>
              <a:rPr lang="en-IN" sz="2200" dirty="0"/>
              <a:t>As if the items are more but not sufficient money you have to buy them. </a:t>
            </a:r>
          </a:p>
          <a:p>
            <a:endParaRPr lang="en-IN" dirty="0"/>
          </a:p>
        </p:txBody>
      </p:sp>
    </p:spTree>
    <p:extLst>
      <p:ext uri="{BB962C8B-B14F-4D97-AF65-F5344CB8AC3E}">
        <p14:creationId xmlns:p14="http://schemas.microsoft.com/office/powerpoint/2010/main" val="1730529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C8596-9032-5E60-CAD3-0D0D29B85B3A}"/>
              </a:ext>
            </a:extLst>
          </p:cNvPr>
          <p:cNvSpPr>
            <a:spLocks noGrp="1"/>
          </p:cNvSpPr>
          <p:nvPr>
            <p:ph type="title"/>
          </p:nvPr>
        </p:nvSpPr>
        <p:spPr>
          <a:xfrm>
            <a:off x="0" y="-120073"/>
            <a:ext cx="2379133" cy="1041401"/>
          </a:xfrm>
        </p:spPr>
        <p:txBody>
          <a:bodyPr/>
          <a:lstStyle/>
          <a:p>
            <a:r>
              <a:rPr lang="en-US" b="1" u="sng" dirty="0"/>
              <a:t>Process</a:t>
            </a:r>
            <a:endParaRPr lang="en-IN" b="1" u="sng" dirty="0"/>
          </a:p>
        </p:txBody>
      </p:sp>
      <p:sp>
        <p:nvSpPr>
          <p:cNvPr id="3" name="Content Placeholder 2">
            <a:extLst>
              <a:ext uri="{FF2B5EF4-FFF2-40B4-BE49-F238E27FC236}">
                <a16:creationId xmlns:a16="http://schemas.microsoft.com/office/drawing/2014/main" id="{14865EFD-45C1-192F-4BA3-5A2ED5D1A8A6}"/>
              </a:ext>
            </a:extLst>
          </p:cNvPr>
          <p:cNvSpPr>
            <a:spLocks noGrp="1"/>
          </p:cNvSpPr>
          <p:nvPr>
            <p:ph idx="1"/>
          </p:nvPr>
        </p:nvSpPr>
        <p:spPr>
          <a:xfrm>
            <a:off x="891309" y="867844"/>
            <a:ext cx="10409382" cy="417945"/>
          </a:xfrm>
        </p:spPr>
        <p:txBody>
          <a:bodyPr>
            <a:normAutofit fontScale="85000" lnSpcReduction="10000"/>
          </a:bodyPr>
          <a:lstStyle/>
          <a:p>
            <a:r>
              <a:rPr lang="en-IN" sz="1900" dirty="0"/>
              <a:t>Now I will have to prepare the Grocery list and the quantities of each product for 2 person as per the budget.</a:t>
            </a:r>
          </a:p>
          <a:p>
            <a:pPr marL="0" indent="0">
              <a:buNone/>
            </a:pPr>
            <a:endParaRPr lang="en-IN" sz="2200" dirty="0"/>
          </a:p>
        </p:txBody>
      </p:sp>
      <p:pic>
        <p:nvPicPr>
          <p:cNvPr id="8" name="Picture 7">
            <a:extLst>
              <a:ext uri="{FF2B5EF4-FFF2-40B4-BE49-F238E27FC236}">
                <a16:creationId xmlns:a16="http://schemas.microsoft.com/office/drawing/2014/main" id="{857838D0-2400-2BF5-EF4C-DE15330D4609}"/>
              </a:ext>
            </a:extLst>
          </p:cNvPr>
          <p:cNvPicPr>
            <a:picLocks noChangeAspect="1"/>
          </p:cNvPicPr>
          <p:nvPr/>
        </p:nvPicPr>
        <p:blipFill>
          <a:blip r:embed="rId2"/>
          <a:stretch>
            <a:fillRect/>
          </a:stretch>
        </p:blipFill>
        <p:spPr>
          <a:xfrm>
            <a:off x="6369529" y="1592282"/>
            <a:ext cx="2648320" cy="3553321"/>
          </a:xfrm>
          <a:prstGeom prst="rect">
            <a:avLst/>
          </a:prstGeom>
        </p:spPr>
      </p:pic>
      <p:pic>
        <p:nvPicPr>
          <p:cNvPr id="10" name="Picture 9">
            <a:extLst>
              <a:ext uri="{FF2B5EF4-FFF2-40B4-BE49-F238E27FC236}">
                <a16:creationId xmlns:a16="http://schemas.microsoft.com/office/drawing/2014/main" id="{655E9B88-8B3F-879D-9101-01E0A53AC674}"/>
              </a:ext>
            </a:extLst>
          </p:cNvPr>
          <p:cNvPicPr>
            <a:picLocks noChangeAspect="1"/>
          </p:cNvPicPr>
          <p:nvPr/>
        </p:nvPicPr>
        <p:blipFill>
          <a:blip r:embed="rId3"/>
          <a:stretch>
            <a:fillRect/>
          </a:stretch>
        </p:blipFill>
        <p:spPr>
          <a:xfrm>
            <a:off x="3380996" y="1563702"/>
            <a:ext cx="2715004" cy="3610479"/>
          </a:xfrm>
          <a:prstGeom prst="rect">
            <a:avLst/>
          </a:prstGeom>
        </p:spPr>
      </p:pic>
      <p:pic>
        <p:nvPicPr>
          <p:cNvPr id="12" name="Picture 11">
            <a:extLst>
              <a:ext uri="{FF2B5EF4-FFF2-40B4-BE49-F238E27FC236}">
                <a16:creationId xmlns:a16="http://schemas.microsoft.com/office/drawing/2014/main" id="{139C4F6F-9DA1-5F5B-F9C5-ACB7DF97E7FC}"/>
              </a:ext>
            </a:extLst>
          </p:cNvPr>
          <p:cNvPicPr>
            <a:picLocks noChangeAspect="1"/>
          </p:cNvPicPr>
          <p:nvPr/>
        </p:nvPicPr>
        <p:blipFill>
          <a:blip r:embed="rId4"/>
          <a:stretch>
            <a:fillRect/>
          </a:stretch>
        </p:blipFill>
        <p:spPr>
          <a:xfrm>
            <a:off x="9262251" y="1592282"/>
            <a:ext cx="2648320" cy="3486637"/>
          </a:xfrm>
          <a:prstGeom prst="rect">
            <a:avLst/>
          </a:prstGeom>
        </p:spPr>
      </p:pic>
      <p:pic>
        <p:nvPicPr>
          <p:cNvPr id="14" name="Picture 13">
            <a:extLst>
              <a:ext uri="{FF2B5EF4-FFF2-40B4-BE49-F238E27FC236}">
                <a16:creationId xmlns:a16="http://schemas.microsoft.com/office/drawing/2014/main" id="{EF496947-225A-45A5-C8B2-850F6A573C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463" y="1491153"/>
            <a:ext cx="2715004" cy="3875693"/>
          </a:xfrm>
          <a:prstGeom prst="rect">
            <a:avLst/>
          </a:prstGeom>
        </p:spPr>
      </p:pic>
    </p:spTree>
    <p:extLst>
      <p:ext uri="{BB962C8B-B14F-4D97-AF65-F5344CB8AC3E}">
        <p14:creationId xmlns:p14="http://schemas.microsoft.com/office/powerpoint/2010/main" val="4014015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A36C5-ADBA-511A-DF3C-9B2364CDD996}"/>
              </a:ext>
            </a:extLst>
          </p:cNvPr>
          <p:cNvSpPr>
            <a:spLocks noGrp="1"/>
          </p:cNvSpPr>
          <p:nvPr>
            <p:ph type="title"/>
          </p:nvPr>
        </p:nvSpPr>
        <p:spPr>
          <a:xfrm>
            <a:off x="245534" y="119593"/>
            <a:ext cx="2336800" cy="744008"/>
          </a:xfrm>
        </p:spPr>
        <p:txBody>
          <a:bodyPr/>
          <a:lstStyle/>
          <a:p>
            <a:r>
              <a:rPr lang="en-US" b="1" u="sng" dirty="0"/>
              <a:t>Analyze</a:t>
            </a:r>
            <a:endParaRPr lang="en-IN" b="1" u="sng" dirty="0"/>
          </a:p>
        </p:txBody>
      </p:sp>
      <p:sp>
        <p:nvSpPr>
          <p:cNvPr id="3" name="Content Placeholder 2">
            <a:extLst>
              <a:ext uri="{FF2B5EF4-FFF2-40B4-BE49-F238E27FC236}">
                <a16:creationId xmlns:a16="http://schemas.microsoft.com/office/drawing/2014/main" id="{F15AB86C-67A8-B055-1E7D-208A6BC5349F}"/>
              </a:ext>
            </a:extLst>
          </p:cNvPr>
          <p:cNvSpPr>
            <a:spLocks noGrp="1"/>
          </p:cNvSpPr>
          <p:nvPr>
            <p:ph idx="1"/>
          </p:nvPr>
        </p:nvSpPr>
        <p:spPr>
          <a:xfrm>
            <a:off x="753533" y="1351491"/>
            <a:ext cx="10888134" cy="4371975"/>
          </a:xfrm>
        </p:spPr>
        <p:txBody>
          <a:bodyPr/>
          <a:lstStyle/>
          <a:p>
            <a:r>
              <a:rPr lang="en-IN" sz="2000" dirty="0"/>
              <a:t>When </a:t>
            </a:r>
            <a:r>
              <a:rPr lang="en-IN" sz="2000" dirty="0" err="1"/>
              <a:t>i</a:t>
            </a:r>
            <a:r>
              <a:rPr lang="en-IN" sz="2000" dirty="0"/>
              <a:t> visit the Grocery stores weather it is online or offline </a:t>
            </a:r>
            <a:r>
              <a:rPr lang="en-IN" sz="2000" dirty="0" err="1"/>
              <a:t>i</a:t>
            </a:r>
            <a:r>
              <a:rPr lang="en-IN" sz="2000" dirty="0"/>
              <a:t> observed the below things</a:t>
            </a:r>
          </a:p>
          <a:p>
            <a:r>
              <a:rPr lang="en-IN" sz="2000" dirty="0"/>
              <a:t>I can see there are different types of companies who offers the same product with different prices. </a:t>
            </a:r>
          </a:p>
          <a:p>
            <a:r>
              <a:rPr lang="en-IN" sz="2000" dirty="0"/>
              <a:t>That’s become bit toughest task to choose which is the best company among all those products. As I cant be sure about the quality of the product.</a:t>
            </a:r>
          </a:p>
          <a:p>
            <a:r>
              <a:rPr lang="en-IN" sz="2000" dirty="0"/>
              <a:t>So then I will have to check the quantity as well as the content of the products, based on the quantities that </a:t>
            </a:r>
            <a:r>
              <a:rPr lang="en-IN" sz="2000" dirty="0" err="1"/>
              <a:t>i</a:t>
            </a:r>
            <a:r>
              <a:rPr lang="en-IN" sz="2000" dirty="0"/>
              <a:t> have to buy from the prepared list of items. Like if I am buying 5Kg sugar with 256 Rs, and the other company is giving me in less price i.e. in 245 Rs but the quantity they are offering me is 4.5Kg which has less 500Gms.</a:t>
            </a:r>
          </a:p>
          <a:p>
            <a:r>
              <a:rPr lang="en-IN" sz="2000" dirty="0"/>
              <a:t>Also the date of expiration of the product. As sometimes you can see the product will expire in next month while the same product with same company, the expiration date is different. Because of the manufacturing date.</a:t>
            </a:r>
          </a:p>
          <a:p>
            <a:endParaRPr lang="en-IN" dirty="0"/>
          </a:p>
        </p:txBody>
      </p:sp>
    </p:spTree>
    <p:extLst>
      <p:ext uri="{BB962C8B-B14F-4D97-AF65-F5344CB8AC3E}">
        <p14:creationId xmlns:p14="http://schemas.microsoft.com/office/powerpoint/2010/main" val="614107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91317-1428-0E01-75BE-08BB43A43397}"/>
              </a:ext>
            </a:extLst>
          </p:cNvPr>
          <p:cNvSpPr>
            <a:spLocks noGrp="1"/>
          </p:cNvSpPr>
          <p:nvPr>
            <p:ph type="title"/>
          </p:nvPr>
        </p:nvSpPr>
        <p:spPr>
          <a:xfrm>
            <a:off x="169334" y="128059"/>
            <a:ext cx="3522133" cy="625475"/>
          </a:xfrm>
        </p:spPr>
        <p:txBody>
          <a:bodyPr>
            <a:normAutofit fontScale="90000"/>
          </a:bodyPr>
          <a:lstStyle/>
          <a:p>
            <a:r>
              <a:rPr lang="en-US" b="1" u="sng" dirty="0"/>
              <a:t>Share</a:t>
            </a:r>
            <a:endParaRPr lang="en-IN" b="1" dirty="0"/>
          </a:p>
        </p:txBody>
      </p:sp>
      <p:sp>
        <p:nvSpPr>
          <p:cNvPr id="3" name="Content Placeholder 2">
            <a:extLst>
              <a:ext uri="{FF2B5EF4-FFF2-40B4-BE49-F238E27FC236}">
                <a16:creationId xmlns:a16="http://schemas.microsoft.com/office/drawing/2014/main" id="{5E270A72-F23E-559A-D5DB-5949C264E3A5}"/>
              </a:ext>
            </a:extLst>
          </p:cNvPr>
          <p:cNvSpPr>
            <a:spLocks noGrp="1"/>
          </p:cNvSpPr>
          <p:nvPr>
            <p:ph idx="1"/>
          </p:nvPr>
        </p:nvSpPr>
        <p:spPr>
          <a:xfrm>
            <a:off x="575733" y="1131358"/>
            <a:ext cx="10515600" cy="1772709"/>
          </a:xfrm>
        </p:spPr>
        <p:txBody>
          <a:bodyPr>
            <a:noAutofit/>
          </a:bodyPr>
          <a:lstStyle/>
          <a:p>
            <a:r>
              <a:rPr lang="en-US" sz="2200" dirty="0"/>
              <a:t>Once I sort the products and the quantities as per the list of items that I have prepared, I will add them in my cart accordingly.</a:t>
            </a:r>
          </a:p>
          <a:p>
            <a:r>
              <a:rPr lang="en-US" sz="2200" dirty="0"/>
              <a:t>And will present them to the counter where I can pay the money and purchase. </a:t>
            </a:r>
          </a:p>
          <a:p>
            <a:r>
              <a:rPr lang="en-US" sz="2200" dirty="0"/>
              <a:t>Also I will enquire about the free products as well as discounts they offered on each items, depending on the platforms. Like if am purchasing groceries from </a:t>
            </a:r>
            <a:r>
              <a:rPr lang="en-US" sz="2200" dirty="0" err="1"/>
              <a:t>Dmart</a:t>
            </a:r>
            <a:r>
              <a:rPr lang="en-US" sz="2200" dirty="0"/>
              <a:t>, so they  give the free items(offered on products) at the payment counter.</a:t>
            </a:r>
            <a:endParaRPr lang="en-IN" sz="2200" dirty="0"/>
          </a:p>
        </p:txBody>
      </p:sp>
      <p:sp>
        <p:nvSpPr>
          <p:cNvPr id="4" name="TextBox 3">
            <a:extLst>
              <a:ext uri="{FF2B5EF4-FFF2-40B4-BE49-F238E27FC236}">
                <a16:creationId xmlns:a16="http://schemas.microsoft.com/office/drawing/2014/main" id="{849A1963-D845-30B1-6C3D-3BB4CC362602}"/>
              </a:ext>
            </a:extLst>
          </p:cNvPr>
          <p:cNvSpPr txBox="1"/>
          <p:nvPr/>
        </p:nvSpPr>
        <p:spPr>
          <a:xfrm>
            <a:off x="169334" y="3335867"/>
            <a:ext cx="2269066" cy="769441"/>
          </a:xfrm>
          <a:prstGeom prst="rect">
            <a:avLst/>
          </a:prstGeom>
          <a:noFill/>
        </p:spPr>
        <p:txBody>
          <a:bodyPr wrap="square" rtlCol="0">
            <a:spAutoFit/>
          </a:bodyPr>
          <a:lstStyle/>
          <a:p>
            <a:r>
              <a:rPr lang="en-US" sz="4400" u="sng" dirty="0"/>
              <a:t>Act</a:t>
            </a:r>
            <a:endParaRPr lang="en-IN" sz="4400" u="sng" dirty="0"/>
          </a:p>
        </p:txBody>
      </p:sp>
      <p:sp>
        <p:nvSpPr>
          <p:cNvPr id="5" name="TextBox 4">
            <a:extLst>
              <a:ext uri="{FF2B5EF4-FFF2-40B4-BE49-F238E27FC236}">
                <a16:creationId xmlns:a16="http://schemas.microsoft.com/office/drawing/2014/main" id="{525E1EF6-68B5-C94A-3E6D-024C0C00D33A}"/>
              </a:ext>
            </a:extLst>
          </p:cNvPr>
          <p:cNvSpPr txBox="1"/>
          <p:nvPr/>
        </p:nvSpPr>
        <p:spPr>
          <a:xfrm>
            <a:off x="745067" y="4377267"/>
            <a:ext cx="10693400" cy="1446550"/>
          </a:xfrm>
          <a:prstGeom prst="rect">
            <a:avLst/>
          </a:prstGeom>
          <a:noFill/>
        </p:spPr>
        <p:txBody>
          <a:bodyPr wrap="square" rtlCol="0">
            <a:spAutoFit/>
          </a:bodyPr>
          <a:lstStyle/>
          <a:p>
            <a:pPr marL="285750" indent="-285750">
              <a:buFont typeface="Arial" panose="020B0604020202020204" pitchFamily="34" charset="0"/>
              <a:buChar char="•"/>
            </a:pPr>
            <a:r>
              <a:rPr lang="en-US" sz="2200" dirty="0"/>
              <a:t>Finally when the bill generated at the counter, I will check bill of each items if they are charged correctly, so that items that I am buying are not missed or added mistakenly.</a:t>
            </a:r>
          </a:p>
          <a:p>
            <a:pPr marL="285750" indent="-285750">
              <a:buFont typeface="Arial" panose="020B0604020202020204" pitchFamily="34" charset="0"/>
              <a:buChar char="•"/>
            </a:pPr>
            <a:r>
              <a:rPr lang="en-US" sz="2200" dirty="0"/>
              <a:t>Also will check the payment options as per my convenient mode of pay. like Debit Cart, Credit Card as well as UPI payments and pay accordingly.</a:t>
            </a:r>
            <a:endParaRPr lang="en-IN" sz="2200" dirty="0"/>
          </a:p>
        </p:txBody>
      </p:sp>
    </p:spTree>
    <p:extLst>
      <p:ext uri="{BB962C8B-B14F-4D97-AF65-F5344CB8AC3E}">
        <p14:creationId xmlns:p14="http://schemas.microsoft.com/office/powerpoint/2010/main" val="1094728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570</Words>
  <Application>Microsoft Office PowerPoint</Application>
  <PresentationFormat>Widescreen</PresentationFormat>
  <Paragraphs>28</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Data Analytics On Grocery Shopping</vt:lpstr>
      <vt:lpstr>Plan</vt:lpstr>
      <vt:lpstr>Prepare</vt:lpstr>
      <vt:lpstr>Process</vt:lpstr>
      <vt:lpstr>Analyze</vt:lpstr>
      <vt:lpstr>Share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On Grocery Shopping</dc:title>
  <dc:creator>SHIRISH SURYAVANSHI</dc:creator>
  <cp:lastModifiedBy>HP-Guest</cp:lastModifiedBy>
  <cp:revision>4</cp:revision>
  <dcterms:created xsi:type="dcterms:W3CDTF">2023-07-27T11:14:08Z</dcterms:created>
  <dcterms:modified xsi:type="dcterms:W3CDTF">2023-08-01T09:56:43Z</dcterms:modified>
</cp:coreProperties>
</file>

<file path=docProps/thumbnail.jpeg>
</file>